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</p:spPr>
        <p:txBody>
          <a:bodyPr anchor="t"/>
          <a:lstStyle>
            <a:lvl1pPr algn="l">
              <a:defRPr cap="all" spc="992" sz="62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</p:spPr>
        <p:txBody>
          <a:bodyPr/>
          <a:lstStyle>
            <a:lvl1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  <a:lvl2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2pPr>
            <a:lvl3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3pPr>
            <a:lvl4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4pPr>
            <a:lvl5pPr>
              <a:buClr>
                <a:srgbClr val="646464"/>
              </a:buClr>
              <a:buSzPct val="90000"/>
              <a:defRPr sz="50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11950790" y="13049250"/>
            <a:ext cx="431293" cy="520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jpeg"/><Relationship Id="rId4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4.jpeg"/><Relationship Id="rId14" Type="http://schemas.openxmlformats.org/officeDocument/2006/relationships/image" Target="../media/image5.jpe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6.jpe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5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7.jpe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31" Type="http://schemas.openxmlformats.org/officeDocument/2006/relationships/image" Target="../media/image8.jpeg"/><Relationship Id="rId32" Type="http://schemas.openxmlformats.org/officeDocument/2006/relationships/image" Target="../media/image28.png"/><Relationship Id="rId33" Type="http://schemas.openxmlformats.org/officeDocument/2006/relationships/image" Target="../media/image2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3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COYI_FO3269418FF2_v3_HighResolutionTransparentDrop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98812" y="1162268"/>
            <a:ext cx="7791393" cy="7791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000" y="312956"/>
            <a:ext cx="23684000" cy="13090088"/>
          </a:xfrm>
          <a:prstGeom prst="rect">
            <a:avLst/>
          </a:prstGeom>
        </p:spPr>
      </p:pic>
      <p:sp>
        <p:nvSpPr>
          <p:cNvPr id="131" name="Shape 131"/>
          <p:cNvSpPr/>
          <p:nvPr/>
        </p:nvSpPr>
        <p:spPr>
          <a:xfrm>
            <a:off x="10092229" y="4500354"/>
            <a:ext cx="4141250" cy="1115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1531">
              <a:defRPr cap="all" spc="1279" sz="8000">
                <a:latin typeface="Amethyst"/>
                <a:ea typeface="Amethyst"/>
                <a:cs typeface="Amethyst"/>
                <a:sym typeface="Amethyst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32" name="Shape 132"/>
          <p:cNvSpPr/>
          <p:nvPr/>
        </p:nvSpPr>
        <p:spPr>
          <a:xfrm>
            <a:off x="2449232" y="9055230"/>
            <a:ext cx="19485536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1531">
              <a:defRPr cap="all" spc="1279" sz="8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lvl1pPr>
          </a:lstStyle>
          <a:p>
            <a:pPr/>
            <a:r>
              <a:t>an evening of intrapreneurship</a:t>
            </a:r>
          </a:p>
        </p:txBody>
      </p:sp>
      <p:pic>
        <p:nvPicPr>
          <p:cNvPr id="133" name="EY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1204" y="1916661"/>
            <a:ext cx="5975092" cy="628260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5466445" y="10879906"/>
            <a:ext cx="1431999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1531">
              <a:defRPr cap="all" spc="1040" sz="65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lvl1pPr>
          </a:lstStyle>
          <a:p>
            <a:pPr/>
            <a:r>
              <a:t>  @circleofyi #circleofyi</a:t>
            </a:r>
          </a:p>
        </p:txBody>
      </p:sp>
      <p:pic>
        <p:nvPicPr>
          <p:cNvPr id="135" name="twitter-xx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3832" y="10982706"/>
            <a:ext cx="937401" cy="937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00" y="312956"/>
            <a:ext cx="23684000" cy="13090088"/>
          </a:xfrm>
          <a:prstGeom prst="rect">
            <a:avLst/>
          </a:prstGeom>
        </p:spPr>
      </p:pic>
      <p:sp>
        <p:nvSpPr>
          <p:cNvPr id="139" name="Shape 139"/>
          <p:cNvSpPr/>
          <p:nvPr/>
        </p:nvSpPr>
        <p:spPr>
          <a:xfrm>
            <a:off x="809556" y="3771899"/>
            <a:ext cx="12016318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8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Tim Heard</a:t>
            </a:r>
          </a:p>
          <a:p>
            <a:pPr defTabSz="821531">
              <a:defRPr cap="all" spc="639" sz="4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 </a:t>
            </a:r>
          </a:p>
          <a:p>
            <a:pPr defTabSz="821531">
              <a:defRPr cap="all" spc="639" sz="4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 @tjrhd     Tim Heard</a:t>
            </a:r>
          </a:p>
          <a:p>
            <a:pPr defTabSz="821531">
              <a:defRPr cap="all" spc="639" sz="4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</a:p>
          <a:p>
            <a:pPr defTabSz="821531">
              <a:defRPr cap="all" spc="639" sz="4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</a:p>
          <a:p>
            <a:pPr defTabSz="821531">
              <a:defRPr cap="all" spc="639" sz="4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</a:p>
          <a:p>
            <a:pPr defTabSz="821531">
              <a:defRPr cap="all" spc="8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David Spears</a:t>
            </a:r>
          </a:p>
          <a:p>
            <a:pPr defTabSz="821531">
              <a:defRPr cap="all" spc="639" sz="4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 </a:t>
            </a:r>
          </a:p>
          <a:p>
            <a:pPr defTabSz="821531">
              <a:defRPr cap="all" spc="639" sz="4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  @davidjspears     David J Spears</a:t>
            </a:r>
          </a:p>
        </p:txBody>
      </p:sp>
      <p:sp>
        <p:nvSpPr>
          <p:cNvPr id="140" name="Shape 140"/>
          <p:cNvSpPr/>
          <p:nvPr/>
        </p:nvSpPr>
        <p:spPr>
          <a:xfrm>
            <a:off x="13855292" y="-5876424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1" name="tuxpi.com.148069006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15909">
            <a:off x="12692372" y="957430"/>
            <a:ext cx="9992114" cy="1136543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 rot="212078">
            <a:off x="14947439" y="10580207"/>
            <a:ext cx="5111968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>
                <a:latin typeface="Shorelines Script Bold"/>
                <a:ea typeface="Shorelines Script Bold"/>
                <a:cs typeface="Shorelines Script Bold"/>
                <a:sym typeface="Shorelines Script Bold"/>
              </a:defRPr>
            </a:lvl1pPr>
          </a:lstStyle>
          <a:p>
            <a:pPr/>
            <a:r>
              <a:t>tim &amp; David</a:t>
            </a:r>
          </a:p>
        </p:txBody>
      </p:sp>
      <p:pic>
        <p:nvPicPr>
          <p:cNvPr id="14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0790" y="6819900"/>
            <a:ext cx="6413850" cy="76200"/>
          </a:xfrm>
          <a:prstGeom prst="rect">
            <a:avLst/>
          </a:prstGeom>
        </p:spPr>
      </p:pic>
      <p:sp>
        <p:nvSpPr>
          <p:cNvPr id="145" name="Shape 145"/>
          <p:cNvSpPr/>
          <p:nvPr/>
        </p:nvSpPr>
        <p:spPr>
          <a:xfrm>
            <a:off x="6382231" y="5232399"/>
            <a:ext cx="8709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cap="all" spc="959" sz="6000">
                <a:solidFill>
                  <a:srgbClr val="FF7E79"/>
                </a:solidFill>
                <a:latin typeface="socialtype"/>
                <a:ea typeface="socialtype"/>
                <a:cs typeface="socialtype"/>
                <a:sym typeface="socialtype"/>
              </a:defRPr>
            </a:lvl1pPr>
          </a:lstStyle>
          <a:p>
            <a:pPr>
              <a:defRPr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rPr>
                <a:latin typeface="socialtype"/>
                <a:ea typeface="socialtype"/>
                <a:cs typeface="socialtype"/>
                <a:sym typeface="socialtype"/>
              </a:rPr>
              <a:t>d</a:t>
            </a:r>
          </a:p>
        </p:txBody>
      </p:sp>
      <p:sp>
        <p:nvSpPr>
          <p:cNvPr id="146" name="Shape 146"/>
          <p:cNvSpPr/>
          <p:nvPr/>
        </p:nvSpPr>
        <p:spPr>
          <a:xfrm>
            <a:off x="6763231" y="9235773"/>
            <a:ext cx="8709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cap="all" spc="959" sz="6000">
                <a:solidFill>
                  <a:srgbClr val="FF7E79"/>
                </a:solidFill>
                <a:latin typeface="socialtype"/>
                <a:ea typeface="socialtype"/>
                <a:cs typeface="socialtype"/>
                <a:sym typeface="socialtype"/>
              </a:defRPr>
            </a:lvl1pPr>
          </a:lstStyle>
          <a:p>
            <a:pPr>
              <a:defRPr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rPr>
                <a:latin typeface="socialtype"/>
                <a:ea typeface="socialtype"/>
                <a:cs typeface="socialtype"/>
                <a:sym typeface="socialtype"/>
              </a:rPr>
              <a:t>d</a:t>
            </a:r>
          </a:p>
        </p:txBody>
      </p:sp>
      <p:sp>
        <p:nvSpPr>
          <p:cNvPr id="147" name="Shape 147"/>
          <p:cNvSpPr/>
          <p:nvPr/>
        </p:nvSpPr>
        <p:spPr>
          <a:xfrm>
            <a:off x="3100196" y="5232399"/>
            <a:ext cx="187680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cap="all" spc="959" sz="6000">
                <a:solidFill>
                  <a:srgbClr val="FF7E79"/>
                </a:solidFill>
                <a:latin typeface="socialtype"/>
                <a:ea typeface="socialtype"/>
                <a:cs typeface="socialtype"/>
                <a:sym typeface="socialtype"/>
              </a:defRPr>
            </a:lvl1pPr>
          </a:lstStyle>
          <a:p>
            <a:pPr>
              <a:defRPr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rPr>
                <a:latin typeface="socialtype"/>
                <a:ea typeface="socialtype"/>
                <a:cs typeface="socialtype"/>
                <a:sym typeface="socialtype"/>
              </a:rPr>
              <a:t>a  </a:t>
            </a:r>
          </a:p>
        </p:txBody>
      </p:sp>
      <p:sp>
        <p:nvSpPr>
          <p:cNvPr id="148" name="Shape 148"/>
          <p:cNvSpPr/>
          <p:nvPr/>
        </p:nvSpPr>
        <p:spPr>
          <a:xfrm>
            <a:off x="2282316" y="9235773"/>
            <a:ext cx="87096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cap="all" spc="959" sz="6000">
                <a:solidFill>
                  <a:srgbClr val="FF7E79"/>
                </a:solidFill>
                <a:latin typeface="socialtype"/>
                <a:ea typeface="socialtype"/>
                <a:cs typeface="socialtype"/>
                <a:sym typeface="socialtype"/>
              </a:defRPr>
            </a:lvl1pPr>
          </a:lstStyle>
          <a:p>
            <a:pPr>
              <a:defRPr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rPr>
                <a:latin typeface="socialtype"/>
                <a:ea typeface="socialtype"/>
                <a:cs typeface="socialtype"/>
                <a:sym typeface="socialtype"/>
              </a:rP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00" y="312956"/>
            <a:ext cx="23684000" cy="13090088"/>
          </a:xfrm>
          <a:prstGeom prst="rect">
            <a:avLst/>
          </a:prstGeom>
        </p:spPr>
      </p:pic>
      <p:sp>
        <p:nvSpPr>
          <p:cNvPr id="152" name="Shape 152"/>
          <p:cNvSpPr/>
          <p:nvPr/>
        </p:nvSpPr>
        <p:spPr>
          <a:xfrm>
            <a:off x="575900" y="10234862"/>
            <a:ext cx="22873573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752" sz="47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a passionate individual, who thinks and acts like a entrepreneur, working inside a major corporation or organisation, who develops and delivers innovative, profitable and sustainable solutions to </a:t>
            </a:r>
            <a:r>
              <a:t>social</a:t>
            </a:r>
            <a:r>
              <a:t> or environmental challenges</a:t>
            </a:r>
          </a:p>
        </p:txBody>
      </p:sp>
      <p:sp>
        <p:nvSpPr>
          <p:cNvPr id="153" name="Shape 153"/>
          <p:cNvSpPr/>
          <p:nvPr/>
        </p:nvSpPr>
        <p:spPr>
          <a:xfrm>
            <a:off x="117138" y="4420663"/>
            <a:ext cx="23791098" cy="392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400">
                <a:solidFill>
                  <a:srgbClr val="F85F53"/>
                </a:solidFill>
                <a:latin typeface="Amethyst"/>
                <a:ea typeface="Amethyst"/>
                <a:cs typeface="Amethyst"/>
                <a:sym typeface="Amethyst"/>
              </a:defRPr>
            </a:lvl1pPr>
          </a:lstStyle>
          <a:p>
            <a:pPr/>
            <a:r>
              <a:t>social intrapreneur</a:t>
            </a:r>
          </a:p>
        </p:txBody>
      </p:sp>
      <p:sp>
        <p:nvSpPr>
          <p:cNvPr id="154" name="Shape 154"/>
          <p:cNvSpPr/>
          <p:nvPr/>
        </p:nvSpPr>
        <p:spPr>
          <a:xfrm>
            <a:off x="5475181" y="8777545"/>
            <a:ext cx="13433637" cy="1025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>
                <a:solidFill>
                  <a:srgbClr val="FF7E79"/>
                </a:solidFill>
                <a:latin typeface="COCOGOOSE"/>
                <a:ea typeface="COCOGOOSE"/>
                <a:cs typeface="COCOGOOSE"/>
                <a:sym typeface="COCOGOOSE"/>
              </a:rPr>
              <a:t>[noun]: soh-sh</a:t>
            </a:r>
            <a:r>
              <a:rPr>
                <a:solidFill>
                  <a:srgbClr val="FF7E79"/>
                </a:solidFill>
                <a:latin typeface="COCOGOOSE"/>
                <a:ea typeface="COCOGOOSE"/>
                <a:cs typeface="COCOGOOSE"/>
                <a:sym typeface="COCOGOOSE"/>
              </a:rPr>
              <a:t>uh-</a:t>
            </a:r>
            <a:r>
              <a:rPr>
                <a:solidFill>
                  <a:srgbClr val="FF7E79"/>
                </a:solidFill>
                <a:latin typeface="COCOGOOSE"/>
                <a:ea typeface="COCOGOOSE"/>
                <a:cs typeface="COCOGOOSE"/>
                <a:sym typeface="COCOGOOSE"/>
              </a:rPr>
              <a:t>l in-tr</a:t>
            </a:r>
            <a:r>
              <a:rPr>
                <a:solidFill>
                  <a:srgbClr val="FF7E79"/>
                </a:solidFill>
                <a:latin typeface="COCOGOOSE"/>
                <a:ea typeface="COCOGOOSE"/>
                <a:cs typeface="COCOGOOSE"/>
                <a:sym typeface="COCOGOOSE"/>
              </a:rPr>
              <a:t>uh</a:t>
            </a:r>
            <a:r>
              <a:rPr>
                <a:solidFill>
                  <a:srgbClr val="FF7E79"/>
                </a:solidFill>
                <a:latin typeface="COCOGOOSE"/>
                <a:ea typeface="COCOGOOSE"/>
                <a:cs typeface="COCOGOOSE"/>
                <a:sym typeface="COCOGOOSE"/>
              </a:rPr>
              <a:t>-pr</a:t>
            </a:r>
            <a:r>
              <a:rPr>
                <a:solidFill>
                  <a:srgbClr val="FF7E79"/>
                </a:solidFill>
                <a:latin typeface="COCOGOOSE"/>
                <a:ea typeface="COCOGOOSE"/>
                <a:cs typeface="COCOGOOSE"/>
                <a:sym typeface="COCOGOOSE"/>
              </a:rPr>
              <a:t>uh</a:t>
            </a:r>
            <a:r>
              <a:rPr>
                <a:solidFill>
                  <a:srgbClr val="FF7E79"/>
                </a:solidFill>
                <a:latin typeface="COCOGOOSE"/>
                <a:ea typeface="COCOGOOSE"/>
                <a:cs typeface="COCOGOOSE"/>
                <a:sym typeface="COCOGOOSE"/>
              </a:rPr>
              <a:t>-nur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pic>
        <p:nvPicPr>
          <p:cNvPr id="155" name="COYI_FO3269418FF2_v3_HighResolutionTransparentDrop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1877" y="266804"/>
            <a:ext cx="4180246" cy="418024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4907788" y="8546266"/>
            <a:ext cx="304881" cy="79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6" h="21600" fill="norm" stroke="1" extrusionOk="0">
                <a:moveTo>
                  <a:pt x="16206" y="21600"/>
                </a:moveTo>
                <a:cubicBezTo>
                  <a:pt x="-4994" y="14526"/>
                  <a:pt x="-5394" y="7326"/>
                  <a:pt x="15005" y="0"/>
                </a:cubicBezTo>
              </a:path>
            </a:pathLst>
          </a:custGeom>
          <a:ln w="38100" cap="rnd">
            <a:solidFill>
              <a:srgbClr val="424242"/>
            </a:solidFill>
            <a:custDash>
              <a:ds d="1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>
            <a:off x="19000615" y="9211968"/>
            <a:ext cx="372649" cy="904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27" h="21600" fill="norm" stroke="1" extrusionOk="0">
                <a:moveTo>
                  <a:pt x="0" y="21600"/>
                </a:moveTo>
                <a:cubicBezTo>
                  <a:pt x="19328" y="15803"/>
                  <a:pt x="21600" y="8603"/>
                  <a:pt x="6816" y="0"/>
                </a:cubicBezTo>
              </a:path>
            </a:pathLst>
          </a:custGeom>
          <a:ln w="38100" cap="rnd">
            <a:solidFill>
              <a:srgbClr val="424242"/>
            </a:solidFill>
            <a:custDash>
              <a:ds d="1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freud-communications-squarelogo-13937248454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67609" y="9277088"/>
            <a:ext cx="1337462" cy="1337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accenture-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41304" y="9680122"/>
            <a:ext cx="2022253" cy="1124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141422881532518868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28224" y="10232597"/>
            <a:ext cx="1840833" cy="101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BMW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22373" y="9424879"/>
            <a:ext cx="2440587" cy="18304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6244317" y="10972374"/>
            <a:ext cx="4345554" cy="2260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400" sz="2500">
                <a:solidFill>
                  <a:srgbClr val="FF7E79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WE ARE already 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LARGEST</a:t>
            </a:r>
            <a:r>
              <a:t>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NETWORK</a:t>
            </a:r>
            <a:r>
              <a:t> OF social INTRAPRENEURS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anywhere…</a:t>
            </a:r>
          </a:p>
        </p:txBody>
      </p:sp>
      <p:sp>
        <p:nvSpPr>
          <p:cNvPr id="166" name="Shape 166"/>
          <p:cNvSpPr/>
          <p:nvPr/>
        </p:nvSpPr>
        <p:spPr>
          <a:xfrm>
            <a:off x="9218522" y="5403313"/>
            <a:ext cx="5550365" cy="2634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1531">
              <a:defRPr cap="all" spc="1520" sz="9500">
                <a:solidFill>
                  <a:srgbClr val="FF7E79"/>
                </a:solidFill>
                <a:latin typeface="Amethyst"/>
                <a:ea typeface="Amethyst"/>
                <a:cs typeface="Amethyst"/>
                <a:sym typeface="Amethyst"/>
              </a:defRPr>
            </a:lvl1pPr>
          </a:lstStyle>
          <a:p>
            <a:pPr/>
            <a:r>
              <a:t>AND NOW</a:t>
            </a:r>
          </a:p>
        </p:txBody>
      </p:sp>
      <p:pic>
        <p:nvPicPr>
          <p:cNvPr id="167" name="COYI_FO3269418FF2_v3_HighResolutionTransparentDrop-smal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345" y="5377"/>
            <a:ext cx="5980018" cy="5980017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9235938" y="1910421"/>
            <a:ext cx="14139891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656" sz="41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we are a movement designed to </a:t>
            </a:r>
            <a:r>
              <a:t>inspire</a:t>
            </a:r>
            <a:r>
              <a:t>, guide, develop and deliver</a:t>
            </a:r>
            <a:r>
              <a:t> </a:t>
            </a:r>
            <a:r>
              <a:t>purpose-driven business ideas from young social intrapreneurs in </a:t>
            </a:r>
            <a:r>
              <a:t>large, corporate organisations globally. we’re making business a force for good.</a:t>
            </a:r>
          </a:p>
        </p:txBody>
      </p:sp>
      <p:pic>
        <p:nvPicPr>
          <p:cNvPr id="169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6000" y="217892"/>
            <a:ext cx="23969192" cy="13280216"/>
          </a:xfrm>
          <a:prstGeom prst="rect">
            <a:avLst/>
          </a:prstGeom>
        </p:spPr>
      </p:pic>
      <p:sp>
        <p:nvSpPr>
          <p:cNvPr id="171" name="Shape 171"/>
          <p:cNvSpPr/>
          <p:nvPr/>
        </p:nvSpPr>
        <p:spPr>
          <a:xfrm>
            <a:off x="5635091" y="401105"/>
            <a:ext cx="18455882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1531">
              <a:defRPr cap="all" spc="992" sz="62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lvl1pPr>
          </a:lstStyle>
          <a:p>
            <a:pPr/>
            <a:r>
              <a:t>welcome to the circle of young intrapreneurs!</a:t>
            </a:r>
          </a:p>
        </p:txBody>
      </p:sp>
      <p:pic>
        <p:nvPicPr>
          <p:cNvPr id="172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54946" y="1519465"/>
            <a:ext cx="17216172" cy="76201"/>
          </a:xfrm>
          <a:prstGeom prst="rect">
            <a:avLst/>
          </a:prstGeom>
        </p:spPr>
      </p:pic>
      <p:sp>
        <p:nvSpPr>
          <p:cNvPr id="174" name="Shape 174"/>
          <p:cNvSpPr/>
          <p:nvPr/>
        </p:nvSpPr>
        <p:spPr>
          <a:xfrm>
            <a:off x="465823" y="8352107"/>
            <a:ext cx="5550365" cy="27178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1424" sz="8900">
                <a:solidFill>
                  <a:srgbClr val="FF7E79"/>
                </a:solidFill>
                <a:latin typeface="Amethyst"/>
                <a:ea typeface="Amethyst"/>
                <a:cs typeface="Amethyst"/>
                <a:sym typeface="Amethyst"/>
              </a:defRPr>
            </a:pPr>
            <a:r>
              <a:t>JOIN </a:t>
            </a:r>
          </a:p>
          <a:p>
            <a:pPr defTabSz="821531">
              <a:defRPr cap="all" spc="288" sz="1800">
                <a:solidFill>
                  <a:srgbClr val="FF7E79"/>
                </a:solidFill>
                <a:latin typeface="Amethyst"/>
                <a:ea typeface="Amethyst"/>
                <a:cs typeface="Amethyst"/>
                <a:sym typeface="Amethyst"/>
              </a:defRPr>
            </a:pPr>
          </a:p>
          <a:p>
            <a:pPr defTabSz="821531">
              <a:defRPr cap="all" spc="1424" sz="8900">
                <a:solidFill>
                  <a:srgbClr val="FF7E79"/>
                </a:solidFill>
                <a:latin typeface="Amethyst"/>
                <a:ea typeface="Amethyst"/>
                <a:cs typeface="Amethyst"/>
                <a:sym typeface="Amethyst"/>
              </a:defRPr>
            </a:pPr>
            <a:r>
              <a:t>   US</a:t>
            </a:r>
          </a:p>
        </p:txBody>
      </p:sp>
      <p:sp>
        <p:nvSpPr>
          <p:cNvPr id="175" name="Shape 175"/>
          <p:cNvSpPr/>
          <p:nvPr/>
        </p:nvSpPr>
        <p:spPr>
          <a:xfrm>
            <a:off x="14341784" y="5244769"/>
            <a:ext cx="2918922" cy="2915842"/>
          </a:xfrm>
          <a:prstGeom prst="ellipse">
            <a:avLst/>
          </a:prstGeom>
          <a:solidFill>
            <a:srgbClr val="FF7E7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BFF9"/>
                </a:solidFill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14605819" y="5845439"/>
            <a:ext cx="2390852" cy="1714501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352" sz="2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we have</a:t>
            </a:r>
          </a:p>
          <a:p>
            <a:pPr defTabSz="821531">
              <a:defRPr cap="all" spc="783" sz="49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pc="768" sz="4800"/>
              <a:t>1000+</a:t>
            </a:r>
            <a:r>
              <a:t> </a:t>
            </a:r>
            <a:r>
              <a:rPr spc="352" sz="2200"/>
              <a:t>members</a:t>
            </a:r>
          </a:p>
        </p:txBody>
      </p:sp>
      <p:sp>
        <p:nvSpPr>
          <p:cNvPr id="177" name="Shape 177"/>
          <p:cNvSpPr/>
          <p:nvPr/>
        </p:nvSpPr>
        <p:spPr>
          <a:xfrm>
            <a:off x="14524061" y="5432772"/>
            <a:ext cx="2554367" cy="2565236"/>
          </a:xfrm>
          <a:prstGeom prst="ellips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8" name="Shape 178"/>
          <p:cNvSpPr/>
          <p:nvPr/>
        </p:nvSpPr>
        <p:spPr>
          <a:xfrm>
            <a:off x="20710779" y="5237638"/>
            <a:ext cx="2918922" cy="2915842"/>
          </a:xfrm>
          <a:prstGeom prst="ellipse">
            <a:avLst/>
          </a:prstGeom>
          <a:solidFill>
            <a:srgbClr val="FF7E7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BFF9"/>
                </a:solidFill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20974812" y="5844659"/>
            <a:ext cx="2390852" cy="1701801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319" sz="2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</a:t>
            </a:r>
            <a:r>
              <a:rPr spc="336" sz="2100"/>
              <a:t>from</a:t>
            </a:r>
          </a:p>
          <a:p>
            <a:pPr defTabSz="821531">
              <a:defRPr cap="all" spc="319" sz="2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pc="800" sz="5000"/>
              <a:t>300+</a:t>
            </a:r>
            <a:endParaRPr spc="479" sz="3000"/>
          </a:p>
          <a:p>
            <a:pPr defTabSz="821531">
              <a:defRPr cap="all" spc="336" sz="2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orgs</a:t>
            </a:r>
          </a:p>
        </p:txBody>
      </p:sp>
      <p:sp>
        <p:nvSpPr>
          <p:cNvPr id="180" name="Shape 180"/>
          <p:cNvSpPr/>
          <p:nvPr/>
        </p:nvSpPr>
        <p:spPr>
          <a:xfrm>
            <a:off x="20909004" y="5428957"/>
            <a:ext cx="2522471" cy="2533204"/>
          </a:xfrm>
          <a:prstGeom prst="ellips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81" name="Shape 181"/>
          <p:cNvSpPr/>
          <p:nvPr/>
        </p:nvSpPr>
        <p:spPr>
          <a:xfrm>
            <a:off x="17526281" y="5237638"/>
            <a:ext cx="2918922" cy="2915842"/>
          </a:xfrm>
          <a:prstGeom prst="ellipse">
            <a:avLst/>
          </a:prstGeom>
          <a:solidFill>
            <a:srgbClr val="FF7E7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BFF9"/>
                </a:solidFill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17935234" y="5685301"/>
            <a:ext cx="2101016" cy="1727201"/>
          </a:xfrm>
          <a:prstGeom prst="rect">
            <a:avLst/>
          </a:pr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352" sz="22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in</a:t>
            </a:r>
          </a:p>
          <a:p>
            <a:pPr defTabSz="821531">
              <a:defRPr cap="all" spc="319" sz="2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pc="800" sz="5000"/>
              <a:t>40+</a:t>
            </a:r>
            <a:r>
              <a:t> </a:t>
            </a:r>
            <a:r>
              <a:rPr spc="352" sz="2200"/>
              <a:t>countries</a:t>
            </a:r>
          </a:p>
        </p:txBody>
      </p:sp>
      <p:sp>
        <p:nvSpPr>
          <p:cNvPr id="183" name="Shape 183"/>
          <p:cNvSpPr/>
          <p:nvPr/>
        </p:nvSpPr>
        <p:spPr>
          <a:xfrm>
            <a:off x="17705988" y="5412940"/>
            <a:ext cx="2554367" cy="2565237"/>
          </a:xfrm>
          <a:prstGeom prst="ellips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184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33657" y="11434074"/>
            <a:ext cx="3082531" cy="1514027"/>
          </a:xfrm>
          <a:prstGeom prst="rect">
            <a:avLst/>
          </a:prstGeom>
        </p:spPr>
      </p:pic>
      <p:sp>
        <p:nvSpPr>
          <p:cNvPr id="186" name="Shape 186"/>
          <p:cNvSpPr/>
          <p:nvPr/>
        </p:nvSpPr>
        <p:spPr>
          <a:xfrm>
            <a:off x="3481106" y="11786170"/>
            <a:ext cx="2485040" cy="825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FF7E79"/>
                </a:solidFill>
                <a:latin typeface="Moon Flower Bold"/>
                <a:ea typeface="Moon Flower Bold"/>
                <a:cs typeface="Moon Flower Bold"/>
                <a:sym typeface="Moon Flower Bold"/>
              </a:defRPr>
            </a:lvl1pPr>
          </a:lstStyle>
          <a:p>
            <a:pPr/>
            <a:r>
              <a:t>SOUND GOOD?</a:t>
            </a:r>
          </a:p>
        </p:txBody>
      </p:sp>
      <p:pic>
        <p:nvPicPr>
          <p:cNvPr id="187" name="logo_telefonica_azul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28224" y="9716846"/>
            <a:ext cx="2017109" cy="72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Microsoft_logo_(2012).svg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470312" y="9256625"/>
            <a:ext cx="2330894" cy="497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1280px-Barclays_logo.svg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283016" y="8736440"/>
            <a:ext cx="2330894" cy="393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bp-logo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0722373" y="10915815"/>
            <a:ext cx="1410325" cy="1410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deloitte-logo_color_large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477736" y="11180336"/>
            <a:ext cx="2377513" cy="442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EY-logo-li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2050339" y="8372668"/>
            <a:ext cx="1205086" cy="1205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ricewaterhouseCoopers_Logo.svg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0490276" y="8659403"/>
            <a:ext cx="1337462" cy="1016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KPMG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2053058" y="11587746"/>
            <a:ext cx="1713666" cy="685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o-PEARSON-facebook.jp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7227442" y="12266139"/>
            <a:ext cx="1902683" cy="951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Unilever.svg.png"/>
          <p:cNvPicPr>
            <a:picLocks noChangeAspect="1"/>
          </p:cNvPicPr>
          <p:nvPr/>
        </p:nvPicPr>
        <p:blipFill>
          <a:blip r:embed="rId19">
            <a:extLst/>
          </a:blip>
          <a:srcRect l="0" t="0" r="0" b="0"/>
          <a:stretch>
            <a:fillRect/>
          </a:stretch>
        </p:blipFill>
        <p:spPr>
          <a:xfrm>
            <a:off x="22630490" y="10348182"/>
            <a:ext cx="1023399" cy="1127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031514" y="7676275"/>
            <a:ext cx="4249679" cy="76201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6433393" y="2240622"/>
            <a:ext cx="2515515" cy="21019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800">
                <a:solidFill>
                  <a:srgbClr val="FF7E79"/>
                </a:solidFill>
                <a:latin typeface="Amethyst"/>
                <a:ea typeface="Amethyst"/>
                <a:cs typeface="Amethyst"/>
                <a:sym typeface="Amethyst"/>
              </a:defRPr>
            </a:pPr>
            <a:r>
              <a:t>WHO</a:t>
            </a:r>
          </a:p>
          <a:p>
            <a:pPr defTabSz="821531">
              <a:defRPr cap="all" spc="800">
                <a:solidFill>
                  <a:srgbClr val="FF7E79"/>
                </a:solidFill>
                <a:latin typeface="Amethyst"/>
                <a:ea typeface="Amethyst"/>
                <a:cs typeface="Amethyst"/>
                <a:sym typeface="Amethyst"/>
              </a:defRPr>
            </a:pPr>
            <a:r>
              <a:t>WE</a:t>
            </a:r>
          </a:p>
          <a:p>
            <a:pPr defTabSz="821531">
              <a:defRPr cap="all" spc="800">
                <a:solidFill>
                  <a:srgbClr val="FF7E79"/>
                </a:solidFill>
                <a:latin typeface="Amethyst"/>
                <a:ea typeface="Amethyst"/>
                <a:cs typeface="Amethyst"/>
                <a:sym typeface="Amethyst"/>
              </a:defRPr>
            </a:pPr>
            <a:r>
              <a:t>ARE</a:t>
            </a:r>
          </a:p>
        </p:txBody>
      </p:sp>
      <p:pic>
        <p:nvPicPr>
          <p:cNvPr id="200" name=""/>
          <p:cNvPicPr>
            <a:picLocks noChangeAspect="0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flipH="1" rot="10800000">
            <a:off x="7709141" y="8631652"/>
            <a:ext cx="1337582" cy="1224087"/>
          </a:xfrm>
          <a:prstGeom prst="rect">
            <a:avLst/>
          </a:prstGeom>
        </p:spPr>
      </p:pic>
      <p:sp>
        <p:nvSpPr>
          <p:cNvPr id="202" name="Shape 202"/>
          <p:cNvSpPr/>
          <p:nvPr/>
        </p:nvSpPr>
        <p:spPr>
          <a:xfrm rot="10800000">
            <a:off x="8173577" y="8837295"/>
            <a:ext cx="6291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03" name="Shape 203"/>
          <p:cNvSpPr/>
          <p:nvPr/>
        </p:nvSpPr>
        <p:spPr>
          <a:xfrm>
            <a:off x="6211588" y="5396922"/>
            <a:ext cx="3264605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1531">
              <a:defRPr cap="all" spc="656" sz="41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lvl1pPr>
          </a:lstStyle>
          <a:p>
            <a:pPr/>
            <a:r>
              <a:t>WE LAUNCHED IN January 2016 IN LONDON, uk</a:t>
            </a:r>
          </a:p>
        </p:txBody>
      </p:sp>
      <p:sp>
        <p:nvSpPr>
          <p:cNvPr id="204" name="Shape 204"/>
          <p:cNvSpPr/>
          <p:nvPr/>
        </p:nvSpPr>
        <p:spPr>
          <a:xfrm>
            <a:off x="609642" y="5641966"/>
            <a:ext cx="5093424" cy="1651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783" sz="49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circleofyi.com</a:t>
            </a:r>
          </a:p>
          <a:p>
            <a:pPr defTabSz="821531">
              <a:defRPr cap="all" spc="783" sz="49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  @circleofyi</a:t>
            </a:r>
          </a:p>
        </p:txBody>
      </p:sp>
      <p:pic>
        <p:nvPicPr>
          <p:cNvPr id="205" name="twitter-xxl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42938" y="6515267"/>
            <a:ext cx="685467" cy="685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"/>
          <p:cNvPicPr>
            <a:picLocks noChangeAspect="0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711573" y="5258705"/>
            <a:ext cx="3924322" cy="2915842"/>
          </a:xfrm>
          <a:prstGeom prst="rect">
            <a:avLst/>
          </a:prstGeom>
        </p:spPr>
      </p:pic>
      <p:sp>
        <p:nvSpPr>
          <p:cNvPr id="208" name="Shape 208"/>
          <p:cNvSpPr/>
          <p:nvPr/>
        </p:nvSpPr>
        <p:spPr>
          <a:xfrm flipV="1">
            <a:off x="9080491" y="2156201"/>
            <a:ext cx="1" cy="2344882"/>
          </a:xfrm>
          <a:prstGeom prst="line">
            <a:avLst/>
          </a:prstGeom>
          <a:ln w="38100" cap="rnd">
            <a:solidFill>
              <a:srgbClr val="FF26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209" name=""/>
          <p:cNvPicPr>
            <a:picLocks noChangeAspect="0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105275" y="1799295"/>
            <a:ext cx="17669535" cy="3058694"/>
          </a:xfrm>
          <a:prstGeom prst="rect">
            <a:avLst/>
          </a:prstGeom>
        </p:spPr>
      </p:pic>
      <p:pic>
        <p:nvPicPr>
          <p:cNvPr id="211" name=""/>
          <p:cNvPicPr>
            <a:picLocks noChangeAspect="0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 rot="16200000">
            <a:off x="323096" y="11321253"/>
            <a:ext cx="2810319" cy="352235"/>
          </a:xfrm>
          <a:prstGeom prst="rect">
            <a:avLst/>
          </a:prstGeom>
        </p:spPr>
      </p:pic>
      <p:pic>
        <p:nvPicPr>
          <p:cNvPr id="213" name=""/>
          <p:cNvPicPr>
            <a:picLocks noChangeAspect="0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 rot="16200000">
            <a:off x="-340125" y="11321253"/>
            <a:ext cx="2809599" cy="352235"/>
          </a:xfrm>
          <a:prstGeom prst="rect">
            <a:avLst/>
          </a:prstGeom>
        </p:spPr>
      </p:pic>
      <p:pic>
        <p:nvPicPr>
          <p:cNvPr id="215" name=""/>
          <p:cNvPicPr>
            <a:picLocks noChangeAspect="0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 rot="16200000">
            <a:off x="1086689" y="11321253"/>
            <a:ext cx="2810320" cy="352235"/>
          </a:xfrm>
          <a:prstGeom prst="rect">
            <a:avLst/>
          </a:prstGeom>
        </p:spPr>
      </p:pic>
      <p:sp>
        <p:nvSpPr>
          <p:cNvPr id="217" name="Shape 217"/>
          <p:cNvSpPr/>
          <p:nvPr/>
        </p:nvSpPr>
        <p:spPr>
          <a:xfrm rot="18849999">
            <a:off x="-281114" y="683373"/>
            <a:ext cx="284397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1531">
              <a:defRPr cap="all" spc="479" sz="3000">
                <a:latin typeface="Shorelines Script Bold"/>
                <a:ea typeface="Shorelines Script Bold"/>
                <a:cs typeface="Shorelines Script Bold"/>
                <a:sym typeface="Shorelines Script Bold"/>
              </a:defRPr>
            </a:lvl1pPr>
          </a:lstStyle>
          <a:p>
            <a:pPr/>
            <a:r>
              <a:t>HELLO!</a:t>
            </a:r>
          </a:p>
        </p:txBody>
      </p:sp>
      <p:sp>
        <p:nvSpPr>
          <p:cNvPr id="218" name="Shape 218"/>
          <p:cNvSpPr/>
          <p:nvPr/>
        </p:nvSpPr>
        <p:spPr>
          <a:xfrm>
            <a:off x="6263248" y="9086924"/>
            <a:ext cx="1273511" cy="1796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100">
                <a:solidFill>
                  <a:srgbClr val="FF7E79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#1</a:t>
            </a:r>
          </a:p>
        </p:txBody>
      </p:sp>
      <p:sp>
        <p:nvSpPr>
          <p:cNvPr id="219" name="Shape 219"/>
          <p:cNvSpPr/>
          <p:nvPr/>
        </p:nvSpPr>
        <p:spPr>
          <a:xfrm>
            <a:off x="5939677" y="9072626"/>
            <a:ext cx="1920653" cy="1825008"/>
          </a:xfrm>
          <a:prstGeom prst="ellipse">
            <a:avLst/>
          </a:prstGeom>
          <a:ln w="101600">
            <a:solidFill>
              <a:srgbClr val="FF7E7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7E79"/>
                </a:solidFill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5207552" y="587197"/>
            <a:ext cx="736375" cy="703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7" h="20451" fill="norm" stroke="1" extrusionOk="0">
                <a:moveTo>
                  <a:pt x="20797" y="159"/>
                </a:moveTo>
                <a:cubicBezTo>
                  <a:pt x="6105" y="-1149"/>
                  <a:pt x="-803" y="5615"/>
                  <a:pt x="74" y="20451"/>
                </a:cubicBezTo>
              </a:path>
            </a:pathLst>
          </a:custGeom>
          <a:ln w="38100" cap="rnd">
            <a:solidFill>
              <a:srgbClr val="424242"/>
            </a:solidFill>
            <a:custDash>
              <a:ds d="1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/>
        </p:nvSpPr>
        <p:spPr>
          <a:xfrm>
            <a:off x="23556124" y="1468775"/>
            <a:ext cx="390752" cy="560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51" h="21600" fill="norm" stroke="1" extrusionOk="0">
                <a:moveTo>
                  <a:pt x="9160" y="21600"/>
                </a:moveTo>
                <a:cubicBezTo>
                  <a:pt x="21600" y="8821"/>
                  <a:pt x="18547" y="1621"/>
                  <a:pt x="0" y="0"/>
                </a:cubicBezTo>
              </a:path>
            </a:pathLst>
          </a:custGeom>
          <a:ln w="38100" cap="rnd">
            <a:solidFill>
              <a:srgbClr val="424242"/>
            </a:solidFill>
            <a:custDash>
              <a:ds d="1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/>
        </p:nvSpPr>
        <p:spPr>
          <a:xfrm>
            <a:off x="5668302" y="4482266"/>
            <a:ext cx="304882" cy="79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6" h="21600" fill="norm" stroke="1" extrusionOk="0">
                <a:moveTo>
                  <a:pt x="16206" y="21600"/>
                </a:moveTo>
                <a:cubicBezTo>
                  <a:pt x="-4994" y="14526"/>
                  <a:pt x="-5394" y="7326"/>
                  <a:pt x="15005" y="0"/>
                </a:cubicBezTo>
              </a:path>
            </a:pathLst>
          </a:custGeom>
          <a:ln w="38100" cap="rnd">
            <a:solidFill>
              <a:srgbClr val="424242"/>
            </a:solidFill>
            <a:custDash>
              <a:ds d="1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/>
        </p:nvSpPr>
        <p:spPr>
          <a:xfrm>
            <a:off x="512251" y="7284856"/>
            <a:ext cx="307727" cy="1100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9" h="21600" fill="norm" stroke="1" extrusionOk="0">
                <a:moveTo>
                  <a:pt x="16209" y="0"/>
                </a:moveTo>
                <a:cubicBezTo>
                  <a:pt x="-4898" y="7177"/>
                  <a:pt x="-5391" y="14377"/>
                  <a:pt x="14731" y="21600"/>
                </a:cubicBezTo>
              </a:path>
            </a:pathLst>
          </a:custGeom>
          <a:ln w="38100" cap="rnd">
            <a:solidFill>
              <a:srgbClr val="424242"/>
            </a:solidFill>
            <a:custDash>
              <a:ds d="1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/>
        </p:nvSpPr>
        <p:spPr>
          <a:xfrm>
            <a:off x="6035545" y="12978748"/>
            <a:ext cx="736795" cy="32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8" fill="norm" stroke="1" extrusionOk="0">
                <a:moveTo>
                  <a:pt x="0" y="0"/>
                </a:moveTo>
                <a:cubicBezTo>
                  <a:pt x="6451" y="20605"/>
                  <a:pt x="13651" y="21600"/>
                  <a:pt x="21600" y="2984"/>
                </a:cubicBezTo>
              </a:path>
            </a:pathLst>
          </a:custGeom>
          <a:ln w="38100" cap="rnd">
            <a:solidFill>
              <a:srgbClr val="424242"/>
            </a:solidFill>
            <a:custDash>
              <a:ds d="1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/>
        </p:nvSpPr>
        <p:spPr>
          <a:xfrm>
            <a:off x="20095970" y="13436669"/>
            <a:ext cx="392439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lvl1pPr>
          </a:lstStyle>
          <a:p>
            <a:pPr/>
            <a:r>
              <a:t>made by @davidjspears © circle of young intrapreneurs 2016</a:t>
            </a:r>
          </a:p>
        </p:txBody>
      </p:sp>
      <p:sp>
        <p:nvSpPr>
          <p:cNvPr id="250" name="Shape 250"/>
          <p:cNvSpPr/>
          <p:nvPr/>
        </p:nvSpPr>
        <p:spPr>
          <a:xfrm>
            <a:off x="23479447" y="8292422"/>
            <a:ext cx="390751" cy="560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51" h="21600" fill="norm" stroke="1" extrusionOk="0">
                <a:moveTo>
                  <a:pt x="9160" y="21600"/>
                </a:moveTo>
                <a:cubicBezTo>
                  <a:pt x="21600" y="8821"/>
                  <a:pt x="18547" y="1621"/>
                  <a:pt x="0" y="0"/>
                </a:cubicBezTo>
              </a:path>
            </a:pathLst>
          </a:custGeom>
          <a:ln w="38100" cap="rnd">
            <a:solidFill>
              <a:srgbClr val="424242"/>
            </a:solidFill>
            <a:custDash>
              <a:ds d="1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227" name="Siemens_logo.png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21526824" y="12279674"/>
            <a:ext cx="2201316" cy="898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2014_08_1.jpg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9236755" y="12345572"/>
            <a:ext cx="2201316" cy="79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Fidelity_logo.png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7470312" y="11293877"/>
            <a:ext cx="813715" cy="813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JohnsonandJohnsonLogo.svg.png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8501045" y="11877514"/>
            <a:ext cx="2330895" cy="442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hsbc-logo.jpg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7471275" y="10490613"/>
            <a:ext cx="1459098" cy="644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Ruby-World-Map.png"/>
          <p:cNvPicPr>
            <a:picLocks noChangeAspect="1"/>
          </p:cNvPicPr>
          <p:nvPr/>
        </p:nvPicPr>
        <p:blipFill>
          <a:blip r:embed="rId32">
            <a:extLst/>
          </a:blip>
          <a:srcRect l="0" t="0" r="0" b="15208"/>
          <a:stretch>
            <a:fillRect/>
          </a:stretch>
        </p:blipFill>
        <p:spPr>
          <a:xfrm>
            <a:off x="9458715" y="10207690"/>
            <a:ext cx="7597143" cy="2986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1483165" y="10756324"/>
            <a:ext cx="494685" cy="494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4418244" y="11211794"/>
            <a:ext cx="494685" cy="49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2813497" y="10756324"/>
            <a:ext cx="494685" cy="494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1208751" y="11022235"/>
            <a:ext cx="494685" cy="494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3009864" y="10670790"/>
            <a:ext cx="494684" cy="49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2566155" y="10571819"/>
            <a:ext cx="494685" cy="49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2559215" y="10909863"/>
            <a:ext cx="494685" cy="49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1341148" y="10892732"/>
            <a:ext cx="494684" cy="49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5106001" y="11782283"/>
            <a:ext cx="494685" cy="49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COYI_FO3269418FF2_v3_HighResolutionTransparentDrop-small-filtered.png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0428700" y="11112564"/>
            <a:ext cx="494685" cy="49468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243"/>
          <p:cNvSpPr/>
          <p:nvPr/>
        </p:nvSpPr>
        <p:spPr>
          <a:xfrm>
            <a:off x="9414166" y="8753017"/>
            <a:ext cx="771148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rgbClr val="F85F53"/>
                </a:solidFill>
                <a:latin typeface="BadaBoom BB"/>
                <a:ea typeface="BadaBoom BB"/>
                <a:cs typeface="BadaBoom BB"/>
                <a:sym typeface="BadaBoom BB"/>
              </a:defRPr>
            </a:lvl1pPr>
          </a:lstStyle>
          <a:p>
            <a:pPr/>
            <a:r>
              <a:t>with 10 hubs globally</a:t>
            </a:r>
          </a:p>
        </p:txBody>
      </p:sp>
      <p:sp>
        <p:nvSpPr>
          <p:cNvPr id="244" name="Shape 244"/>
          <p:cNvSpPr/>
          <p:nvPr/>
        </p:nvSpPr>
        <p:spPr>
          <a:xfrm>
            <a:off x="9257205" y="8679068"/>
            <a:ext cx="8025402" cy="1148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539"/>
                </a:moveTo>
                <a:lnTo>
                  <a:pt x="0" y="5061"/>
                </a:lnTo>
                <a:cubicBezTo>
                  <a:pt x="0" y="2266"/>
                  <a:pt x="324" y="0"/>
                  <a:pt x="724" y="0"/>
                </a:cubicBezTo>
                <a:lnTo>
                  <a:pt x="20876" y="0"/>
                </a:lnTo>
                <a:cubicBezTo>
                  <a:pt x="21276" y="0"/>
                  <a:pt x="21600" y="2266"/>
                  <a:pt x="21600" y="5061"/>
                </a:cubicBezTo>
                <a:lnTo>
                  <a:pt x="21600" y="16539"/>
                </a:lnTo>
                <a:cubicBezTo>
                  <a:pt x="21600" y="19334"/>
                  <a:pt x="21276" y="21600"/>
                  <a:pt x="20876" y="21600"/>
                </a:cubicBezTo>
                <a:lnTo>
                  <a:pt x="724" y="21600"/>
                </a:lnTo>
                <a:cubicBezTo>
                  <a:pt x="324" y="21600"/>
                  <a:pt x="0" y="19334"/>
                  <a:pt x="0" y="16539"/>
                </a:cubicBezTo>
                <a:close/>
              </a:path>
            </a:pathLst>
          </a:custGeom>
          <a:ln w="76200">
            <a:solidFill>
              <a:srgbClr val="F85F53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00" y="312956"/>
            <a:ext cx="23684000" cy="13090088"/>
          </a:xfrm>
          <a:prstGeom prst="rect">
            <a:avLst/>
          </a:prstGeom>
        </p:spPr>
      </p:pic>
      <p:pic>
        <p:nvPicPr>
          <p:cNvPr id="25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1763" y="4038842"/>
            <a:ext cx="8620474" cy="76201"/>
          </a:xfrm>
          <a:prstGeom prst="rect">
            <a:avLst/>
          </a:prstGeom>
        </p:spPr>
      </p:pic>
      <p:sp>
        <p:nvSpPr>
          <p:cNvPr id="256" name="Shape 256"/>
          <p:cNvSpPr/>
          <p:nvPr/>
        </p:nvSpPr>
        <p:spPr>
          <a:xfrm>
            <a:off x="5639942" y="4669602"/>
            <a:ext cx="13104115" cy="685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1531">
              <a:defRPr cap="all" spc="959" sz="6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viviana alvarez (unilever)</a:t>
            </a:r>
          </a:p>
          <a:p>
            <a:pPr defTabSz="821531">
              <a:defRPr cap="all" spc="959" sz="6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</a:p>
          <a:p>
            <a:pPr defTabSz="821531">
              <a:defRPr cap="all" spc="959" sz="6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lewis smith (johnson and johnson)</a:t>
            </a:r>
          </a:p>
          <a:p>
            <a:pPr defTabSz="821531">
              <a:defRPr cap="all" spc="959" sz="6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</a:p>
          <a:p>
            <a:pPr defTabSz="821531">
              <a:defRPr cap="all" spc="959" sz="6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matt milligan (ey)</a:t>
            </a:r>
          </a:p>
          <a:p>
            <a:pPr defTabSz="821531">
              <a:defRPr cap="all" spc="959" sz="6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</a:p>
          <a:p>
            <a:pPr defTabSz="821531">
              <a:defRPr cap="all" spc="959" sz="6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tim heard (barclays)</a:t>
            </a:r>
          </a:p>
        </p:txBody>
      </p:sp>
      <p:sp>
        <p:nvSpPr>
          <p:cNvPr id="257" name="Shape 257"/>
          <p:cNvSpPr/>
          <p:nvPr/>
        </p:nvSpPr>
        <p:spPr>
          <a:xfrm>
            <a:off x="7830097" y="1821856"/>
            <a:ext cx="8723806" cy="1662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200">
                <a:solidFill>
                  <a:srgbClr val="FF7E79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panel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00" y="312956"/>
            <a:ext cx="23684000" cy="13090088"/>
          </a:xfrm>
          <a:prstGeom prst="rect">
            <a:avLst/>
          </a:prstGeom>
        </p:spPr>
      </p:pic>
      <p:sp>
        <p:nvSpPr>
          <p:cNvPr id="261" name="Shape 261"/>
          <p:cNvSpPr/>
          <p:nvPr/>
        </p:nvSpPr>
        <p:spPr>
          <a:xfrm>
            <a:off x="3980339" y="4883150"/>
            <a:ext cx="16423321" cy="39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1279" sz="8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balls brothers</a:t>
            </a:r>
          </a:p>
          <a:p>
            <a:pPr defTabSz="821531">
              <a:defRPr cap="all" spc="1279" sz="8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</a:p>
          <a:p>
            <a:pPr defTabSz="821531">
              <a:defRPr cap="all" spc="1279" sz="80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hays galleria, tooley st, se1 2hd</a:t>
            </a:r>
          </a:p>
        </p:txBody>
      </p:sp>
      <p:pic>
        <p:nvPicPr>
          <p:cNvPr id="26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6409" y="6819900"/>
            <a:ext cx="9011181" cy="76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1633306" y="4375150"/>
            <a:ext cx="13082028" cy="5676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1531">
              <a:defRPr cap="all" spc="528" sz="3300">
                <a:solidFill>
                  <a:srgbClr val="FF7E79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defTabSz="821531">
              <a:defRPr cap="all" spc="1760" sz="11000">
                <a:solidFill>
                  <a:srgbClr val="FF7E79"/>
                </a:solidFill>
                <a:latin typeface="Amethyst"/>
                <a:ea typeface="Amethyst"/>
                <a:cs typeface="Amethyst"/>
                <a:sym typeface="Amethyst"/>
              </a:defRPr>
            </a:pPr>
            <a:r>
              <a:t>JOIN US</a:t>
            </a:r>
          </a:p>
          <a:p>
            <a:pPr defTabSz="821531">
              <a:defRPr cap="all" spc="400" sz="2500">
                <a:solidFill>
                  <a:srgbClr val="FF7E79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  <a:p>
            <a:pPr defTabSz="821531">
              <a:defRPr cap="all" spc="1008" sz="63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</a:p>
          <a:p>
            <a:pPr defTabSz="821531">
              <a:defRPr cap="all" spc="1008" sz="6300">
                <a:solidFill>
                  <a:srgbClr val="FF7E79"/>
                </a:solidFill>
                <a:latin typeface="DK Moonlight Serenade"/>
                <a:ea typeface="DK Moonlight Serenade"/>
                <a:cs typeface="DK Moonlight Serenade"/>
                <a:sym typeface="DK Moonlight Serenade"/>
              </a:defRPr>
            </a:pPr>
            <a:r>
              <a:t>www.circleofyi.com</a:t>
            </a:r>
          </a:p>
        </p:txBody>
      </p:sp>
      <p:pic>
        <p:nvPicPr>
          <p:cNvPr id="266" name="COYI_FO3269418FF2_v3_HighResolutionTransparentDrop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2466" y="2962304"/>
            <a:ext cx="7791393" cy="7791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000" y="312956"/>
            <a:ext cx="23684000" cy="1309008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